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87" r:id="rId3"/>
    <p:sldId id="267" r:id="rId4"/>
    <p:sldId id="268" r:id="rId5"/>
    <p:sldId id="269" r:id="rId6"/>
    <p:sldId id="271" r:id="rId7"/>
    <p:sldId id="299" r:id="rId8"/>
    <p:sldId id="301" r:id="rId9"/>
    <p:sldId id="302" r:id="rId10"/>
    <p:sldId id="300" r:id="rId11"/>
    <p:sldId id="303" r:id="rId12"/>
    <p:sldId id="304" r:id="rId13"/>
    <p:sldId id="270" r:id="rId14"/>
    <p:sldId id="309" r:id="rId15"/>
    <p:sldId id="272" r:id="rId16"/>
    <p:sldId id="298" r:id="rId17"/>
    <p:sldId id="273" r:id="rId18"/>
    <p:sldId id="305" r:id="rId19"/>
    <p:sldId id="306" r:id="rId20"/>
    <p:sldId id="274" r:id="rId21"/>
    <p:sldId id="275" r:id="rId22"/>
    <p:sldId id="276" r:id="rId23"/>
    <p:sldId id="277" r:id="rId24"/>
    <p:sldId id="307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9F39-4DBF-43FA-80E1-4059443298CC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E052D-A750-460E-9EAA-B3E46CF77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E052D-A750-460E-9EAA-B3E46CF77E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21717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Electrolyte 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-I</a:t>
            </a:r>
            <a:endParaRPr lang="ar-SA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Elham</a:t>
            </a:r>
            <a:r>
              <a:rPr kumimoji="0" lang="en-US" sz="4400" b="1" i="0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Omar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Sohag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 University</a:t>
            </a:r>
            <a:endParaRPr kumimoji="0" lang="en-US" sz="4400" b="1" i="0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Vitamin 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D transport</a:t>
            </a:r>
            <a:endParaRPr lang="en-US" sz="4000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cs typeface="Times New Roman" pitchFamily="18" charset="0"/>
              </a:rPr>
              <a:t>Vitamin D is a lipid soluble hormone that binds to a typical nuclear receptor, analogous to steroid hormones.  </a:t>
            </a:r>
          </a:p>
          <a:p>
            <a:r>
              <a:rPr lang="en-US" sz="2800" dirty="0">
                <a:cs typeface="Times New Roman" pitchFamily="18" charset="0"/>
              </a:rPr>
              <a:t>Because it is lipid soluble, it travels in the blood bound to </a:t>
            </a:r>
            <a:r>
              <a:rPr lang="en-US" sz="2800" dirty="0" smtClean="0">
                <a:cs typeface="Times New Roman" pitchFamily="18" charset="0"/>
              </a:rPr>
              <a:t>globulin (vitamin D binding protein).</a:t>
            </a:r>
            <a:endParaRPr lang="en-US" sz="2800" dirty="0"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cs typeface="Times New Roman" pitchFamily="18" charset="0"/>
              </a:rPr>
              <a:t>  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Vitamin </a:t>
            </a:r>
            <a:r>
              <a:rPr lang="en-US" sz="2800" dirty="0" smtClean="0">
                <a:cs typeface="Times New Roman" pitchFamily="18" charset="0"/>
              </a:rPr>
              <a:t>D3 or vitamin D2 </a:t>
            </a:r>
            <a:r>
              <a:rPr lang="en-US" sz="2800" dirty="0">
                <a:cs typeface="Times New Roman" pitchFamily="18" charset="0"/>
              </a:rPr>
              <a:t>itself is inactive, it requires modification to the active metabolite, 1,25-dihydroxy-D.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The first hydroxylation reaction takes place in the liver yielding 25-hydroxy </a:t>
            </a:r>
            <a:r>
              <a:rPr lang="en-US" sz="2800" dirty="0" smtClean="0">
                <a:cs typeface="Times New Roman" pitchFamily="18" charset="0"/>
              </a:rPr>
              <a:t>D by 25- </a:t>
            </a:r>
            <a:r>
              <a:rPr lang="en-US" sz="2800" dirty="0" err="1" smtClean="0">
                <a:cs typeface="Times New Roman" pitchFamily="18" charset="0"/>
              </a:rPr>
              <a:t>hydroxylase</a:t>
            </a:r>
            <a:r>
              <a:rPr lang="en-US" sz="2800" dirty="0" smtClean="0">
                <a:cs typeface="Times New Roman" pitchFamily="18" charset="0"/>
              </a:rPr>
              <a:t> enzyme, </a:t>
            </a:r>
            <a:r>
              <a:rPr lang="en-US" sz="2800" dirty="0" smtClean="0"/>
              <a:t>still an inactive form of vitamin D.</a:t>
            </a:r>
            <a:r>
              <a:rPr lang="en-US" sz="2800" dirty="0" smtClean="0">
                <a:cs typeface="Times New Roman" pitchFamily="18" charset="0"/>
              </a:rPr>
              <a:t>  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Then 25-hydroxy D is transported to the kidney where the second hydroxylation reaction takes </a:t>
            </a:r>
            <a:r>
              <a:rPr lang="en-US" sz="2800" dirty="0" smtClean="0">
                <a:cs typeface="Times New Roman" pitchFamily="18" charset="0"/>
              </a:rPr>
              <a:t>place by 1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-hydroxylase enzyme. 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Synthesis of Vitamin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1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dirty="0" smtClean="0">
                <a:cs typeface="Times New Roman" pitchFamily="18" charset="0"/>
              </a:rPr>
              <a:t>-hydroxylase enzyme is the point of regulation of D synthesis. 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Feedback regulation by 1,25-dihydroxy D inhibits this enzyme.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 PTH stimulates 1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dirty="0" smtClean="0">
                <a:cs typeface="Times New Roman" pitchFamily="18" charset="0"/>
              </a:rPr>
              <a:t>-hydroxylase and increases 1,25-dihydroxy 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66800" y="-285749"/>
            <a:ext cx="7543800" cy="16573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Vitamin D Action</a:t>
            </a:r>
            <a:endParaRPr lang="ar-EG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543800" cy="5214938"/>
          </a:xfrm>
        </p:spPr>
        <p:txBody>
          <a:bodyPr>
            <a:normAutofit fontScale="92500" lnSpcReduction="20000"/>
          </a:bodyPr>
          <a:lstStyle/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- The active form of vitamin D (1,25 </a:t>
            </a:r>
            <a:r>
              <a:rPr lang="en-US" dirty="0" err="1" smtClean="0">
                <a:cs typeface="Arial" charset="0"/>
              </a:rPr>
              <a:t>dihydroxy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cholecaciferol</a:t>
            </a:r>
            <a:r>
              <a:rPr lang="en-US" dirty="0" smtClean="0">
                <a:cs typeface="Arial" charset="0"/>
              </a:rPr>
              <a:t>)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- produced in kidney in response to low  calcium &amp; phosphate level. </a:t>
            </a:r>
          </a:p>
          <a:p>
            <a:r>
              <a:rPr lang="en-US" dirty="0" smtClean="0">
                <a:solidFill>
                  <a:srgbClr val="FF0000"/>
                </a:solidFill>
                <a:cs typeface="Arial" charset="0"/>
              </a:rPr>
              <a:t>1- Small intestine:</a:t>
            </a:r>
          </a:p>
          <a:p>
            <a:pPr>
              <a:buNone/>
            </a:pPr>
            <a:r>
              <a:rPr lang="en-US" dirty="0" smtClean="0"/>
              <a:t>Increases </a:t>
            </a:r>
            <a:r>
              <a:rPr lang="en-US" dirty="0" smtClean="0">
                <a:cs typeface="Arial" charset="0"/>
              </a:rPr>
              <a:t>calcium &amp; phosphate</a:t>
            </a:r>
            <a:r>
              <a:rPr lang="en-US" dirty="0" smtClean="0"/>
              <a:t> absorption.</a:t>
            </a:r>
            <a:endParaRPr lang="en-US" dirty="0" smtClean="0">
              <a:cs typeface="Arial" charset="0"/>
            </a:endParaRPr>
          </a:p>
          <a:p>
            <a:r>
              <a:rPr lang="en-US" dirty="0" smtClean="0">
                <a:solidFill>
                  <a:srgbClr val="FF0000"/>
                </a:solidFill>
                <a:cs typeface="Arial" charset="0"/>
              </a:rPr>
              <a:t>2-kidney: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Promotes Renal tubular </a:t>
            </a:r>
            <a:r>
              <a:rPr lang="en-US" dirty="0" err="1" smtClean="0"/>
              <a:t>reabsorption</a:t>
            </a:r>
            <a:r>
              <a:rPr lang="en-US" dirty="0" smtClean="0"/>
              <a:t> of Ca and HPO</a:t>
            </a:r>
            <a:r>
              <a:rPr lang="en-US" dirty="0" smtClean="0">
                <a:cs typeface="Arial" charset="0"/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cs typeface="Arial" charset="0"/>
              </a:rPr>
              <a:t>3- Bone:</a:t>
            </a:r>
          </a:p>
          <a:p>
            <a:pPr>
              <a:buNone/>
            </a:pPr>
            <a:r>
              <a:rPr lang="en-US" dirty="0" smtClean="0"/>
              <a:t>Enhances the effect of PTH on bone </a:t>
            </a:r>
            <a:r>
              <a:rPr lang="en-US" dirty="0" err="1" smtClean="0"/>
              <a:t>resorption</a:t>
            </a:r>
            <a:r>
              <a:rPr lang="en-US" dirty="0" smtClean="0"/>
              <a:t>. </a:t>
            </a:r>
            <a:endParaRPr lang="ar-E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dirty="0"/>
              <a:t>Regulation of  Ca  metabolism </a:t>
            </a:r>
          </a:p>
        </p:txBody>
      </p:sp>
      <p:pic>
        <p:nvPicPr>
          <p:cNvPr id="1026" name="Picture 2" descr="C:\Users\Elham Omar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214313"/>
            <a:ext cx="9144000" cy="6643687"/>
          </a:xfrm>
        </p:spPr>
        <p:txBody>
          <a:bodyPr>
            <a:normAutofit/>
          </a:bodyPr>
          <a:lstStyle/>
          <a:p>
            <a:pPr algn="ctr" rtl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u="sng" dirty="0" err="1" smtClean="0">
                <a:solidFill>
                  <a:srgbClr val="FF0000"/>
                </a:solidFill>
                <a:cs typeface="Arial" charset="0"/>
              </a:rPr>
              <a:t>Calcitonin</a:t>
            </a:r>
            <a:r>
              <a:rPr lang="en-US" b="1" u="sng" dirty="0" smtClean="0">
                <a:solidFill>
                  <a:srgbClr val="FF0000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>
                <a:cs typeface="Times New Roman" pitchFamily="18" charset="0"/>
              </a:rPr>
              <a:t>Calcitonin</a:t>
            </a:r>
            <a:r>
              <a:rPr lang="en-US" sz="2400" dirty="0" smtClean="0">
                <a:cs typeface="Times New Roman" pitchFamily="18" charset="0"/>
              </a:rPr>
              <a:t> is synthesized and secreted by the </a:t>
            </a:r>
            <a:r>
              <a:rPr lang="en-US" sz="2400" dirty="0" err="1" smtClean="0">
                <a:cs typeface="Times New Roman" pitchFamily="18" charset="0"/>
              </a:rPr>
              <a:t>parafollicular</a:t>
            </a:r>
            <a:r>
              <a:rPr lang="en-US" sz="2400" dirty="0" smtClean="0">
                <a:cs typeface="Times New Roman" pitchFamily="18" charset="0"/>
              </a:rPr>
              <a:t> cells of the thyroid gland. </a:t>
            </a:r>
            <a:r>
              <a:rPr lang="en-US" sz="2400" dirty="0" err="1" smtClean="0">
                <a:cs typeface="Times New Roman" pitchFamily="18" charset="0"/>
              </a:rPr>
              <a:t>Calcitonin</a:t>
            </a:r>
            <a:r>
              <a:rPr lang="en-US" sz="2400" dirty="0" smtClean="0">
                <a:cs typeface="Times New Roman" pitchFamily="18" charset="0"/>
              </a:rPr>
              <a:t> acts to decrease plasma Ca</a:t>
            </a:r>
            <a:r>
              <a:rPr lang="en-US" sz="2400" baseline="30000" dirty="0" smtClean="0">
                <a:cs typeface="Times New Roman" pitchFamily="18" charset="0"/>
              </a:rPr>
              <a:t>++</a:t>
            </a:r>
            <a:r>
              <a:rPr lang="en-US" sz="2400" dirty="0" smtClean="0">
                <a:cs typeface="Times New Roman" pitchFamily="18" charset="0"/>
              </a:rPr>
              <a:t> levels.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While PTH and vitamin D act to increase plasma Ca</a:t>
            </a:r>
            <a:r>
              <a:rPr lang="en-US" sz="2400" baseline="30000" dirty="0" smtClean="0">
                <a:cs typeface="Times New Roman" pitchFamily="18" charset="0"/>
              </a:rPr>
              <a:t>++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u="sng" dirty="0" smtClean="0">
                <a:cs typeface="Times New Roman" pitchFamily="18" charset="0"/>
              </a:rPr>
              <a:t>only </a:t>
            </a:r>
            <a:r>
              <a:rPr lang="en-US" sz="2400" u="sng" dirty="0" err="1" smtClean="0">
                <a:cs typeface="Times New Roman" pitchFamily="18" charset="0"/>
              </a:rPr>
              <a:t>calcitonin</a:t>
            </a:r>
            <a:r>
              <a:rPr lang="en-US" sz="2400" u="sng" dirty="0" smtClean="0">
                <a:cs typeface="Times New Roman" pitchFamily="18" charset="0"/>
              </a:rPr>
              <a:t> causes a decrease in plasma Ca</a:t>
            </a:r>
            <a:r>
              <a:rPr lang="en-US" sz="2400" u="sng" baseline="30000" dirty="0" smtClean="0">
                <a:cs typeface="Times New Roman" pitchFamily="18" charset="0"/>
              </a:rPr>
              <a:t>++</a:t>
            </a:r>
            <a:r>
              <a:rPr lang="en-US" sz="2400" u="sng" dirty="0" smtClean="0">
                <a:cs typeface="Times New Roman" pitchFamily="18" charset="0"/>
              </a:rPr>
              <a:t>.</a:t>
            </a:r>
            <a:r>
              <a:rPr lang="en-US" sz="2400" dirty="0" smtClean="0">
                <a:cs typeface="Times New Roman" pitchFamily="18" charset="0"/>
              </a:rPr>
              <a:t>  </a:t>
            </a:r>
          </a:p>
          <a:p>
            <a:r>
              <a:rPr lang="en-US" sz="2400" dirty="0" smtClean="0">
                <a:cs typeface="Times New Roman" pitchFamily="18" charset="0"/>
              </a:rPr>
              <a:t>The major stimulus of </a:t>
            </a:r>
            <a:r>
              <a:rPr lang="en-US" sz="2400" dirty="0" err="1" smtClean="0">
                <a:cs typeface="Times New Roman" pitchFamily="18" charset="0"/>
              </a:rPr>
              <a:t>calcitonin</a:t>
            </a:r>
            <a:r>
              <a:rPr lang="en-US" sz="2400" dirty="0" smtClean="0">
                <a:cs typeface="Times New Roman" pitchFamily="18" charset="0"/>
              </a:rPr>
              <a:t> secretion is a rise in plasma Ca</a:t>
            </a:r>
            <a:r>
              <a:rPr lang="en-US" sz="2400" baseline="30000" dirty="0" smtClean="0">
                <a:cs typeface="Times New Roman" pitchFamily="18" charset="0"/>
              </a:rPr>
              <a:t>++</a:t>
            </a:r>
            <a:r>
              <a:rPr lang="en-US" sz="2400" dirty="0" smtClean="0">
                <a:cs typeface="Times New Roman" pitchFamily="18" charset="0"/>
              </a:rPr>
              <a:t> levels</a:t>
            </a:r>
          </a:p>
          <a:p>
            <a:r>
              <a:rPr lang="en-US" sz="2400" dirty="0" err="1" smtClean="0">
                <a:cs typeface="Times New Roman" pitchFamily="18" charset="0"/>
              </a:rPr>
              <a:t>Calcitonin</a:t>
            </a:r>
            <a:r>
              <a:rPr lang="en-US" sz="2400" dirty="0" smtClean="0">
                <a:cs typeface="Times New Roman" pitchFamily="18" charset="0"/>
              </a:rPr>
              <a:t> is a physiological antagonist to PTH with regard to Ca</a:t>
            </a:r>
            <a:r>
              <a:rPr lang="en-US" sz="2400" baseline="30000" dirty="0" smtClean="0">
                <a:cs typeface="Times New Roman" pitchFamily="18" charset="0"/>
              </a:rPr>
              <a:t>++</a:t>
            </a:r>
            <a:r>
              <a:rPr lang="en-US" sz="2400" dirty="0" smtClean="0">
                <a:cs typeface="Times New Roman" pitchFamily="18" charset="0"/>
              </a:rPr>
              <a:t> homeostasis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/>
              <a:t>Calcitonin</a:t>
            </a:r>
            <a:r>
              <a:rPr lang="en-US" sz="2400" dirty="0" smtClean="0"/>
              <a:t> exerts its Ca-lowering effect by inhibiting the actions of both PTH and vitamin D. Although </a:t>
            </a:r>
            <a:r>
              <a:rPr lang="en-US" sz="2400" dirty="0" err="1" smtClean="0"/>
              <a:t>calcitonin</a:t>
            </a:r>
            <a:r>
              <a:rPr lang="en-US" sz="2400" dirty="0" smtClean="0"/>
              <a:t> is apparently not secreted during normal regulation of the ionized Ca concentration in blood, it is secreted in response to a </a:t>
            </a:r>
            <a:r>
              <a:rPr lang="en-US" sz="2400" dirty="0" err="1" smtClean="0"/>
              <a:t>hypercalcemic</a:t>
            </a:r>
            <a:r>
              <a:rPr lang="en-US" sz="2400" dirty="0" smtClean="0"/>
              <a:t> stimulus.</a:t>
            </a: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  <a:cs typeface="Arial" charset="0"/>
              </a:rPr>
              <a:t>Calcitonin</a:t>
            </a:r>
            <a:r>
              <a:rPr lang="en-US" b="1" u="sng" dirty="0" smtClean="0">
                <a:solidFill>
                  <a:srgbClr val="FF0000"/>
                </a:solidFill>
                <a:cs typeface="Arial" charset="0"/>
              </a:rPr>
              <a:t>  Action</a:t>
            </a:r>
            <a:br>
              <a:rPr lang="en-US" b="1" u="sng" dirty="0" smtClean="0">
                <a:solidFill>
                  <a:srgbClr val="FF0000"/>
                </a:solidFill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dirty="0" smtClean="0">
                <a:cs typeface="Arial" charset="0"/>
              </a:rPr>
              <a:t>Lowers  both plasma calcium and phosphorus</a:t>
            </a:r>
            <a:r>
              <a:rPr lang="en-US" dirty="0" smtClean="0">
                <a:cs typeface="Arial" charset="0"/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</a:rPr>
              <a:t>by: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2060"/>
                </a:solidFill>
                <a:cs typeface="Arial" charset="0"/>
              </a:rPr>
              <a:t>1-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Bone</a:t>
            </a:r>
            <a:r>
              <a:rPr lang="en-US" dirty="0" smtClean="0">
                <a:solidFill>
                  <a:srgbClr val="7030A0"/>
                </a:solidFill>
                <a:cs typeface="Arial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>
                <a:cs typeface="Arial" charset="0"/>
              </a:rPr>
              <a:t> Inhibits </a:t>
            </a:r>
            <a:r>
              <a:rPr lang="en-US" dirty="0" err="1" smtClean="0">
                <a:cs typeface="Arial" charset="0"/>
              </a:rPr>
              <a:t>osteoclasts</a:t>
            </a:r>
            <a:r>
              <a:rPr lang="en-US" dirty="0" smtClean="0">
                <a:cs typeface="Arial" charset="0"/>
              </a:rPr>
              <a:t>, stimulates </a:t>
            </a:r>
            <a:r>
              <a:rPr lang="en-US" dirty="0" err="1" smtClean="0">
                <a:cs typeface="Arial" charset="0"/>
              </a:rPr>
              <a:t>osteoblasts</a:t>
            </a:r>
            <a:r>
              <a:rPr lang="en-US" dirty="0" smtClean="0">
                <a:cs typeface="Arial" charset="0"/>
              </a:rPr>
              <a:t> so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>
                <a:cs typeface="Arial" charset="0"/>
              </a:rPr>
              <a:t>inhibiting calcium</a:t>
            </a:r>
            <a:r>
              <a:rPr lang="en-US" baseline="30000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mobilization from bone.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2- </a:t>
            </a: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kidney: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cs typeface="Arial" charset="0"/>
              </a:rPr>
              <a:t>Decreasing renal tubular </a:t>
            </a:r>
            <a:r>
              <a:rPr lang="en-US" sz="2800" dirty="0" err="1" smtClean="0">
                <a:cs typeface="Arial" charset="0"/>
              </a:rPr>
              <a:t>reabsorption</a:t>
            </a:r>
            <a:r>
              <a:rPr lang="en-US" sz="2800" dirty="0" smtClean="0">
                <a:cs typeface="Arial" charset="0"/>
              </a:rPr>
              <a:t> of calcium</a:t>
            </a:r>
            <a:r>
              <a:rPr lang="en-US" sz="2800" baseline="30000" dirty="0" smtClean="0"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&amp; phosphorus</a:t>
            </a:r>
            <a:r>
              <a:rPr lang="en-US" sz="2800" dirty="0" smtClean="0">
                <a:cs typeface="Arial" charset="0"/>
                <a:sym typeface="Symbol" pitchFamily="18" charset="2"/>
              </a:rPr>
              <a:t> </a:t>
            </a:r>
            <a:r>
              <a:rPr lang="en-US" sz="2800" dirty="0" smtClean="0">
                <a:cs typeface="Arial" charset="0"/>
              </a:rPr>
              <a:t>( increases Ca and Ph</a:t>
            </a:r>
            <a:r>
              <a:rPr lang="en-US" sz="2800" dirty="0" smtClean="0">
                <a:cs typeface="Arial" charset="0"/>
                <a:sym typeface="Symbol" pitchFamily="18" charset="2"/>
              </a:rPr>
              <a:t> </a:t>
            </a:r>
            <a:r>
              <a:rPr lang="en-US" sz="2800" dirty="0" smtClean="0">
                <a:cs typeface="Arial" charset="0"/>
              </a:rPr>
              <a:t>excretion).  </a:t>
            </a:r>
            <a:endParaRPr lang="en-US" sz="3600" dirty="0" smtClean="0"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-214313"/>
            <a:ext cx="7777163" cy="1143001"/>
          </a:xfrm>
        </p:spPr>
        <p:txBody>
          <a:bodyPr/>
          <a:lstStyle/>
          <a:p>
            <a:pPr rtl="0" eaLnBrk="1" hangingPunct="1"/>
            <a:r>
              <a:rPr lang="en-US" sz="3200" u="sng" smtClean="0">
                <a:solidFill>
                  <a:srgbClr val="002060"/>
                </a:solidFill>
                <a:cs typeface="Times New Roman" pitchFamily="18" charset="0"/>
              </a:rPr>
              <a:t>Disorders of blood calcium level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571500"/>
            <a:ext cx="8929688" cy="5929313"/>
          </a:xfrm>
        </p:spPr>
        <p:txBody>
          <a:bodyPr>
            <a:normAutofit/>
          </a:bodyPr>
          <a:lstStyle/>
          <a:p>
            <a:pPr marL="533400" indent="-533400" algn="l" rtl="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b="1" u="sng" dirty="0" err="1" smtClean="0">
                <a:solidFill>
                  <a:srgbClr val="FF0000"/>
                </a:solidFill>
              </a:rPr>
              <a:t>Hypercalcemia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Primary hyperparathyroidism, adenoma or glandular</a:t>
            </a:r>
          </a:p>
          <a:p>
            <a:pPr>
              <a:buNone/>
            </a:pPr>
            <a:r>
              <a:rPr lang="en-US" dirty="0" smtClean="0"/>
              <a:t>     hyperplasia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 Malignancy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dirty="0" err="1" smtClean="0"/>
              <a:t>Endocrinopathy</a:t>
            </a:r>
            <a:r>
              <a:rPr lang="en-US" dirty="0" smtClean="0"/>
              <a:t>     </a:t>
            </a:r>
            <a:r>
              <a:rPr lang="en-US" dirty="0" err="1" smtClean="0"/>
              <a:t>Thyrotoxicosis</a:t>
            </a:r>
            <a:r>
              <a:rPr lang="en-US" dirty="0" smtClean="0"/>
              <a:t>, .</a:t>
            </a:r>
          </a:p>
          <a:p>
            <a:pPr marL="342900" lvl="1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sz="2800" dirty="0" smtClean="0"/>
              <a:t>Drug induced: </a:t>
            </a:r>
            <a:r>
              <a:rPr lang="en-US" dirty="0" smtClean="0"/>
              <a:t>i</a:t>
            </a:r>
            <a:r>
              <a:rPr lang="en-US" sz="2800" dirty="0" smtClean="0"/>
              <a:t>ncreased vitamin D (↑ intestinal absorption),  </a:t>
            </a:r>
            <a:r>
              <a:rPr lang="en-US" sz="2800" dirty="0" err="1" smtClean="0"/>
              <a:t>Thiazide</a:t>
            </a:r>
            <a:r>
              <a:rPr lang="en-US" sz="2800" dirty="0" smtClean="0"/>
              <a:t> diuretics(↑ renal retention)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 Prolonged immobilization</a:t>
            </a:r>
          </a:p>
          <a:p>
            <a:pPr algn="l" eaLnBrk="1" hangingPunct="1">
              <a:lnSpc>
                <a:spcPct val="150000"/>
              </a:lnSpc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Hypercalcemia of Malignancy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/>
              <a:t>Underlying cause is generally excessive bone </a:t>
            </a:r>
            <a:r>
              <a:rPr lang="en-US" dirty="0" err="1"/>
              <a:t>resorption</a:t>
            </a:r>
            <a:r>
              <a:rPr lang="en-US" dirty="0"/>
              <a:t> by one of three mechanisms</a:t>
            </a:r>
          </a:p>
          <a:p>
            <a:r>
              <a:rPr lang="en-US" dirty="0"/>
              <a:t>1,25-(OH)2-D synthesis by lymphomas </a:t>
            </a:r>
          </a:p>
          <a:p>
            <a:r>
              <a:rPr lang="en-US" dirty="0"/>
              <a:t>Local </a:t>
            </a:r>
            <a:r>
              <a:rPr lang="en-US" dirty="0" err="1"/>
              <a:t>osteolytic</a:t>
            </a:r>
            <a:r>
              <a:rPr lang="en-US" dirty="0"/>
              <a:t> </a:t>
            </a:r>
            <a:r>
              <a:rPr lang="en-US" dirty="0" err="1"/>
              <a:t>hypercalcemia</a:t>
            </a:r>
            <a:endParaRPr lang="en-US" dirty="0"/>
          </a:p>
          <a:p>
            <a:pPr lvl="1"/>
            <a:r>
              <a:rPr lang="en-US" dirty="0"/>
              <a:t>20% of all </a:t>
            </a:r>
            <a:r>
              <a:rPr lang="en-US" dirty="0" err="1"/>
              <a:t>hypercalcemia</a:t>
            </a:r>
            <a:r>
              <a:rPr lang="en-US" dirty="0"/>
              <a:t> of </a:t>
            </a:r>
            <a:r>
              <a:rPr lang="en-US" dirty="0" smtClean="0"/>
              <a:t>malignancy </a:t>
            </a:r>
            <a:r>
              <a:rPr lang="en-US" dirty="0" err="1" smtClean="0"/>
              <a:t>e.g</a:t>
            </a:r>
            <a:r>
              <a:rPr lang="en-US" dirty="0" smtClean="0"/>
              <a:t> MM</a:t>
            </a:r>
            <a:endParaRPr lang="en-US" dirty="0"/>
          </a:p>
          <a:p>
            <a:r>
              <a:rPr lang="en-US" dirty="0" err="1"/>
              <a:t>Humoral</a:t>
            </a:r>
            <a:r>
              <a:rPr lang="en-US" dirty="0"/>
              <a:t> </a:t>
            </a:r>
            <a:r>
              <a:rPr lang="en-US" dirty="0" err="1"/>
              <a:t>hypercalcemia</a:t>
            </a:r>
            <a:r>
              <a:rPr lang="en-US" dirty="0"/>
              <a:t> of malignancy</a:t>
            </a:r>
          </a:p>
          <a:p>
            <a:pPr lvl="1"/>
            <a:r>
              <a:rPr lang="en-US" dirty="0"/>
              <a:t>Over-expression of PTH-related protein (</a:t>
            </a:r>
            <a:r>
              <a:rPr lang="en-US" dirty="0" err="1"/>
              <a:t>PTHrP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PTHrP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forms of PTHrP identified, all about twice the size of native PTH</a:t>
            </a:r>
          </a:p>
          <a:p>
            <a:r>
              <a:rPr lang="en-US"/>
              <a:t>Marked structural homology with PTH</a:t>
            </a:r>
          </a:p>
          <a:p>
            <a:r>
              <a:rPr lang="en-US"/>
              <a:t>PTHrP and PTH bind to the same receptor</a:t>
            </a:r>
          </a:p>
          <a:p>
            <a:r>
              <a:rPr lang="en-US"/>
              <a:t>PTHrP reproduce full spectrum of PTH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333375"/>
            <a:ext cx="8391525" cy="6191250"/>
          </a:xfrm>
        </p:spPr>
        <p:txBody>
          <a:bodyPr rtlCol="1">
            <a:normAutofit fontScale="70000" lnSpcReduction="20000"/>
          </a:bodyPr>
          <a:lstStyle/>
          <a:p>
            <a:pPr algn="just" rtl="0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/>
              <a:t>Electrolytes</a:t>
            </a:r>
            <a:r>
              <a:rPr lang="en-US" dirty="0" smtClean="0"/>
              <a:t>.</a:t>
            </a:r>
          </a:p>
          <a:p>
            <a:pPr algn="just" rtl="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dirty="0" smtClean="0"/>
              <a:t>They are substances whose molecules dissociate into ions when placed in solution. </a:t>
            </a:r>
          </a:p>
          <a:p>
            <a:pPr marL="0" indent="0" algn="just" rtl="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dirty="0" smtClean="0"/>
              <a:t> They are classified as </a:t>
            </a:r>
            <a:r>
              <a:rPr lang="en-US" u="sng" dirty="0" smtClean="0"/>
              <a:t>anions</a:t>
            </a:r>
            <a:r>
              <a:rPr lang="en-US" dirty="0" smtClean="0"/>
              <a:t> or </a:t>
            </a:r>
            <a:r>
              <a:rPr lang="en-US" u="sng" dirty="0" err="1" smtClean="0"/>
              <a:t>cations</a:t>
            </a:r>
            <a:r>
              <a:rPr lang="en-US" u="sng" dirty="0" smtClean="0"/>
              <a:t> </a:t>
            </a:r>
            <a:r>
              <a:rPr lang="en-US" dirty="0" smtClean="0"/>
              <a:t>based on the type of charge they carry. </a:t>
            </a:r>
          </a:p>
          <a:p>
            <a:pPr algn="just" rtl="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/>
              <a:t>Anions </a:t>
            </a:r>
          </a:p>
          <a:p>
            <a:pPr algn="just" rtl="0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Have a </a:t>
            </a:r>
            <a:r>
              <a:rPr lang="en-US" b="1" dirty="0" smtClean="0"/>
              <a:t>negative </a:t>
            </a:r>
            <a:r>
              <a:rPr lang="en-US" dirty="0" smtClean="0"/>
              <a:t>charge and move toward the </a:t>
            </a:r>
            <a:r>
              <a:rPr lang="en-US" b="1" dirty="0" smtClean="0"/>
              <a:t>anode </a:t>
            </a:r>
            <a:r>
              <a:rPr lang="en-US" dirty="0" smtClean="0"/>
              <a:t>(</a:t>
            </a:r>
            <a:r>
              <a:rPr lang="en-US" dirty="0" err="1" smtClean="0"/>
              <a:t>Cl</a:t>
            </a:r>
            <a:r>
              <a:rPr lang="en-US" sz="3100" baseline="30000" dirty="0" smtClean="0"/>
              <a:t>- </a:t>
            </a:r>
            <a:r>
              <a:rPr lang="en-US" dirty="0" smtClean="0"/>
              <a:t>&amp; HCO</a:t>
            </a:r>
            <a:r>
              <a:rPr lang="en-US" baseline="-25000" dirty="0" smtClean="0"/>
              <a:t>3</a:t>
            </a:r>
            <a:r>
              <a:rPr lang="en-US" sz="3100" baseline="30000" dirty="0" smtClean="0"/>
              <a:t>-</a:t>
            </a:r>
            <a:r>
              <a:rPr lang="en-US" dirty="0" smtClean="0"/>
              <a:t>).</a:t>
            </a:r>
            <a:endParaRPr lang="en-US" i="1" u="sng" dirty="0" smtClean="0"/>
          </a:p>
          <a:p>
            <a:pPr marL="72000" algn="just" rtl="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err="1"/>
              <a:t>C</a:t>
            </a:r>
            <a:r>
              <a:rPr lang="en-US" b="1" i="1" u="sng" dirty="0" err="1" smtClean="0"/>
              <a:t>ations</a:t>
            </a:r>
            <a:r>
              <a:rPr lang="en-US" i="1" dirty="0" smtClean="0"/>
              <a:t>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Have</a:t>
            </a:r>
            <a:r>
              <a:rPr lang="en-US" i="1" dirty="0" smtClean="0"/>
              <a:t> </a:t>
            </a:r>
            <a:r>
              <a:rPr lang="en-US" b="1" dirty="0" smtClean="0"/>
              <a:t>positive </a:t>
            </a:r>
            <a:r>
              <a:rPr lang="en-US" dirty="0" smtClean="0"/>
              <a:t>charge</a:t>
            </a:r>
            <a:r>
              <a:rPr lang="en-US" b="1" dirty="0" smtClean="0"/>
              <a:t> </a:t>
            </a:r>
            <a:r>
              <a:rPr lang="en-US" dirty="0" smtClean="0"/>
              <a:t>migrate to the </a:t>
            </a:r>
            <a:r>
              <a:rPr lang="en-US" b="1" dirty="0" smtClean="0"/>
              <a:t>cathode </a:t>
            </a:r>
            <a:r>
              <a:rPr lang="en-US" sz="3400" dirty="0" smtClean="0"/>
              <a:t>(Na</a:t>
            </a:r>
            <a:r>
              <a:rPr lang="en-US" sz="3400" baseline="30000" dirty="0" smtClean="0"/>
              <a:t>+</a:t>
            </a:r>
            <a:r>
              <a:rPr lang="en-US" sz="3400" dirty="0" smtClean="0"/>
              <a:t>, k</a:t>
            </a:r>
            <a:r>
              <a:rPr lang="en-US" sz="3400" baseline="30000" dirty="0" smtClean="0"/>
              <a:t>+</a:t>
            </a:r>
            <a:r>
              <a:rPr lang="en-US" sz="3400" dirty="0" smtClean="0"/>
              <a:t>, Ca</a:t>
            </a:r>
            <a:r>
              <a:rPr lang="en-US" sz="3400" baseline="30000" dirty="0" smtClean="0"/>
              <a:t>++</a:t>
            </a:r>
            <a:r>
              <a:rPr lang="en-US" sz="3400" dirty="0" smtClean="0"/>
              <a:t> &amp; Mg</a:t>
            </a:r>
            <a:r>
              <a:rPr lang="en-US" sz="3400" baseline="30000" dirty="0" smtClean="0"/>
              <a:t>++</a:t>
            </a:r>
            <a:r>
              <a:rPr lang="en-US" sz="34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52400" y="304800"/>
            <a:ext cx="8610599" cy="6324599"/>
          </a:xfrm>
        </p:spPr>
        <p:txBody>
          <a:bodyPr>
            <a:normAutofit fontScale="25000" lnSpcReduction="20000"/>
          </a:bodyPr>
          <a:lstStyle/>
          <a:p>
            <a:pPr algn="l" rtl="0" eaLnBrk="1" hangingPunct="1">
              <a:buClr>
                <a:schemeClr val="tx1"/>
              </a:buClr>
              <a:buNone/>
            </a:pPr>
            <a:r>
              <a:rPr lang="en-US" sz="9600" b="1" u="sng" dirty="0" smtClean="0">
                <a:solidFill>
                  <a:srgbClr val="002060"/>
                </a:solidFill>
                <a:cs typeface="Arial" charset="0"/>
              </a:rPr>
              <a:t>Symptoms of </a:t>
            </a:r>
            <a:r>
              <a:rPr lang="en-US" sz="9600" b="1" u="sng" dirty="0" err="1" smtClean="0">
                <a:solidFill>
                  <a:srgbClr val="002060"/>
                </a:solidFill>
                <a:cs typeface="Arial" charset="0"/>
              </a:rPr>
              <a:t>hypercalcemia</a:t>
            </a:r>
            <a:endParaRPr lang="en-US" sz="9600" b="1" u="sng" dirty="0" smtClean="0">
              <a:solidFill>
                <a:srgbClr val="002060"/>
              </a:solidFill>
              <a:cs typeface="Arial" charset="0"/>
            </a:endParaRPr>
          </a:p>
          <a:p>
            <a:r>
              <a:rPr lang="en-US" sz="9600" dirty="0" smtClean="0"/>
              <a:t>A mild </a:t>
            </a:r>
            <a:r>
              <a:rPr lang="en-US" sz="9600" dirty="0" err="1" smtClean="0"/>
              <a:t>hypercalcemia</a:t>
            </a:r>
            <a:r>
              <a:rPr lang="en-US" sz="9600" dirty="0" smtClean="0"/>
              <a:t> [10.5–12 mg/</a:t>
            </a:r>
            <a:r>
              <a:rPr lang="en-US" sz="9600" dirty="0" err="1" smtClean="0"/>
              <a:t>dL</a:t>
            </a:r>
            <a:r>
              <a:rPr lang="en-US" sz="9600" dirty="0" smtClean="0"/>
              <a:t>]) is often asymptomatic.</a:t>
            </a:r>
          </a:p>
          <a:p>
            <a:r>
              <a:rPr lang="en-US" sz="9600" dirty="0" smtClean="0"/>
              <a:t> Moderate or severe Ca elevations include neurologic, GI, and renal symptoms</a:t>
            </a:r>
            <a:r>
              <a:rPr lang="en-US" sz="9600" i="1" kern="0" dirty="0" smtClean="0"/>
              <a:t> (↓neuromuscular </a:t>
            </a:r>
            <a:r>
              <a:rPr lang="en-US" sz="9600" i="1" kern="0" dirty="0" err="1" smtClean="0"/>
              <a:t>exitability</a:t>
            </a:r>
            <a:r>
              <a:rPr lang="en-US" sz="9600" dirty="0" smtClean="0"/>
              <a:t>).</a:t>
            </a:r>
          </a:p>
          <a:p>
            <a:pPr>
              <a:buNone/>
            </a:pPr>
            <a:endParaRPr lang="en-US" sz="9600" dirty="0" smtClean="0"/>
          </a:p>
          <a:p>
            <a:r>
              <a:rPr lang="en-US" sz="9600" dirty="0" smtClean="0"/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Neurologic symptoms:</a:t>
            </a:r>
          </a:p>
          <a:p>
            <a:pPr>
              <a:buNone/>
            </a:pPr>
            <a:r>
              <a:rPr lang="en-US" sz="9600" dirty="0" smtClean="0"/>
              <a:t> mild drowsiness or weakness, depression, lethargy, and coma.</a:t>
            </a:r>
          </a:p>
          <a:p>
            <a:r>
              <a:rPr lang="en-US" sz="9600" dirty="0" smtClean="0"/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GI symptoms:</a:t>
            </a:r>
          </a:p>
          <a:p>
            <a:pPr>
              <a:buNone/>
            </a:pPr>
            <a:r>
              <a:rPr lang="en-US" sz="9600" dirty="0" smtClean="0"/>
              <a:t> constipation, nausea, vomiting, anorexia, and peptic ulcer disease.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Renal symptoms:</a:t>
            </a:r>
          </a:p>
          <a:p>
            <a:pPr>
              <a:buNone/>
            </a:pPr>
            <a:r>
              <a:rPr lang="en-US" sz="9600" dirty="0" err="1" smtClean="0"/>
              <a:t>nephrolithiasis</a:t>
            </a:r>
            <a:r>
              <a:rPr lang="en-US" sz="9600" dirty="0" smtClean="0"/>
              <a:t> and </a:t>
            </a:r>
            <a:r>
              <a:rPr lang="en-US" sz="9600" dirty="0" err="1" smtClean="0"/>
              <a:t>nephrocalcinosis</a:t>
            </a:r>
            <a:r>
              <a:rPr lang="en-US" sz="9600" dirty="0" smtClean="0"/>
              <a:t>. </a:t>
            </a:r>
            <a:r>
              <a:rPr lang="en-US" sz="9600" dirty="0" err="1" smtClean="0"/>
              <a:t>Hypercalciuria</a:t>
            </a:r>
            <a:r>
              <a:rPr lang="en-US" sz="9600" dirty="0" smtClean="0"/>
              <a:t> can result in </a:t>
            </a:r>
            <a:r>
              <a:rPr lang="en-US" sz="9600" dirty="0" err="1" smtClean="0"/>
              <a:t>nephrogenic</a:t>
            </a:r>
            <a:r>
              <a:rPr lang="en-US" sz="9600" dirty="0" smtClean="0"/>
              <a:t> diabetes </a:t>
            </a:r>
            <a:r>
              <a:rPr lang="en-US" sz="9600" dirty="0" err="1" smtClean="0"/>
              <a:t>insipidus</a:t>
            </a:r>
            <a:r>
              <a:rPr lang="en-US" sz="9600" dirty="0" smtClean="0"/>
              <a:t>, which causes </a:t>
            </a:r>
            <a:r>
              <a:rPr lang="en-US" sz="9600" dirty="0" err="1" smtClean="0"/>
              <a:t>polyuria</a:t>
            </a:r>
            <a:r>
              <a:rPr lang="en-US" sz="9600" dirty="0" smtClean="0"/>
              <a:t>, </a:t>
            </a:r>
            <a:r>
              <a:rPr lang="en-US" sz="9600" dirty="0" err="1" smtClean="0"/>
              <a:t>thrist</a:t>
            </a:r>
            <a:r>
              <a:rPr lang="en-US" sz="9600" dirty="0" smtClean="0"/>
              <a:t> that results in </a:t>
            </a:r>
            <a:r>
              <a:rPr lang="en-US" sz="9600" dirty="0" err="1" smtClean="0"/>
              <a:t>hypovolemia</a:t>
            </a:r>
            <a:r>
              <a:rPr lang="en-US" sz="9600" dirty="0" smtClean="0"/>
              <a:t>, which further aggravates the </a:t>
            </a:r>
            <a:r>
              <a:rPr lang="en-US" sz="9600" dirty="0" err="1" smtClean="0"/>
              <a:t>hypercalcemia</a:t>
            </a:r>
            <a:r>
              <a:rPr lang="en-US" sz="9600" dirty="0" smtClean="0"/>
              <a:t>.</a:t>
            </a:r>
          </a:p>
          <a:p>
            <a:r>
              <a:rPr lang="en-US" sz="9600" dirty="0" smtClean="0">
                <a:solidFill>
                  <a:srgbClr val="FF0000"/>
                </a:solidFill>
                <a:cs typeface="Arial" charset="0"/>
              </a:rPr>
              <a:t>Heart symptoms:</a:t>
            </a:r>
            <a:r>
              <a:rPr lang="en-US" sz="9600" dirty="0" smtClean="0">
                <a:cs typeface="Arial" charset="0"/>
              </a:rPr>
              <a:t> </a:t>
            </a:r>
          </a:p>
          <a:p>
            <a:pPr>
              <a:buNone/>
            </a:pPr>
            <a:r>
              <a:rPr lang="en-US" sz="9600" dirty="0" smtClean="0">
                <a:cs typeface="Arial" charset="0"/>
              </a:rPr>
              <a:t>ECG changes and cardiac arrest</a:t>
            </a:r>
          </a:p>
          <a:p>
            <a:endParaRPr lang="en-US" dirty="0" smtClean="0">
              <a:cs typeface="Arial" charset="0"/>
            </a:endParaRPr>
          </a:p>
          <a:p>
            <a:pPr marL="342900" lvl="1" indent="-342900" algn="l" rtl="0" eaLnBrk="1" hangingPunct="1">
              <a:buSzPct val="70000"/>
              <a:buFont typeface="Wingdings" pitchFamily="2" charset="2"/>
              <a:buChar char="n"/>
            </a:pPr>
            <a:endParaRPr lang="en-US" sz="2800" dirty="0" smtClean="0">
              <a:cs typeface="Arial" charset="0"/>
            </a:endParaRPr>
          </a:p>
          <a:p>
            <a:pPr algn="l" rtl="0" eaLnBrk="1" hangingPunct="1">
              <a:buClr>
                <a:schemeClr val="tx1"/>
              </a:buClr>
              <a:buFont typeface="Times New Roman" pitchFamily="18" charset="0"/>
              <a:buNone/>
            </a:pPr>
            <a:r>
              <a:rPr lang="en-US" dirty="0" smtClean="0">
                <a:cs typeface="Arial" charset="0"/>
              </a:rPr>
              <a:t>.</a:t>
            </a:r>
          </a:p>
          <a:p>
            <a:pPr algn="l" rtl="0" eaLnBrk="1" hangingPunct="1">
              <a:buClr>
                <a:schemeClr val="tx1"/>
              </a:buClr>
              <a:buFont typeface="Times New Roman" pitchFamily="18" charset="0"/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28688" y="0"/>
            <a:ext cx="76009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endParaRPr lang="en-US" sz="32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0"/>
            <a:ext cx="9358313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ctr" rtl="0">
              <a:buClr>
                <a:schemeClr val="tx1"/>
              </a:buClr>
            </a:pPr>
            <a:r>
              <a:rPr lang="en-US" sz="3200" b="1" u="sng" dirty="0" err="1">
                <a:solidFill>
                  <a:srgbClr val="FF0000"/>
                </a:solidFill>
              </a:rPr>
              <a:t>Hypocalcemia</a:t>
            </a:r>
            <a:r>
              <a:rPr lang="en-US" sz="3200" b="1" u="sng" dirty="0">
                <a:solidFill>
                  <a:srgbClr val="FF0000"/>
                </a:solidFill>
              </a:rPr>
              <a:t>: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Hypoalbuminemia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 smtClean="0"/>
              <a:t>(total calcium only, ionized not affected by)—chronic liver disease, </a:t>
            </a:r>
            <a:r>
              <a:rPr lang="en-US" sz="2400" dirty="0" err="1" smtClean="0"/>
              <a:t>nephrotic</a:t>
            </a:r>
            <a:r>
              <a:rPr lang="en-US" sz="2400" dirty="0" smtClean="0"/>
              <a:t> syndrome, malnutrition. For each 1 g/</a:t>
            </a:r>
            <a:r>
              <a:rPr lang="en-US" sz="2400" dirty="0" err="1" smtClean="0"/>
              <a:t>dL</a:t>
            </a:r>
            <a:r>
              <a:rPr lang="en-US" sz="2400" dirty="0" smtClean="0"/>
              <a:t> decrease in serum albumin below 4g/dl, there is a 0.2 </a:t>
            </a:r>
            <a:r>
              <a:rPr lang="en-US" sz="2400" dirty="0" err="1" smtClean="0"/>
              <a:t>mmol</a:t>
            </a:r>
            <a:r>
              <a:rPr lang="en-US" sz="2400" dirty="0" smtClean="0"/>
              <a:t>/L (0.8 mg/</a:t>
            </a:r>
            <a:r>
              <a:rPr lang="en-US" sz="2400" dirty="0" err="1" smtClean="0"/>
              <a:t>dL</a:t>
            </a:r>
            <a:r>
              <a:rPr lang="en-US" sz="2400" dirty="0" smtClean="0"/>
              <a:t>) decrease in total Ca levels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Chronic renal disease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Hypomagnesemia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Hypoparathyroidism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Pseudohypoparathyroidism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Vitamin </a:t>
            </a:r>
            <a:r>
              <a:rPr lang="en-US" sz="2400" dirty="0">
                <a:solidFill>
                  <a:srgbClr val="FF0000"/>
                </a:solidFill>
              </a:rPr>
              <a:t>D deficiency</a:t>
            </a:r>
          </a:p>
          <a:p>
            <a:pPr marL="533400" indent="-533400" algn="l" rtl="0">
              <a:lnSpc>
                <a:spcPct val="200000"/>
              </a:lnSpc>
              <a:buClr>
                <a:schemeClr val="tx1"/>
              </a:buClr>
            </a:pPr>
            <a:endParaRPr lang="en-US" sz="2400" dirty="0"/>
          </a:p>
          <a:p>
            <a:pPr marL="533400" indent="-533400" algn="l" rtl="0">
              <a:lnSpc>
                <a:spcPct val="200000"/>
              </a:lnSpc>
              <a:buClr>
                <a:schemeClr val="tx1"/>
              </a:buClr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8313" y="500063"/>
            <a:ext cx="7889875" cy="5665787"/>
          </a:xfrm>
          <a:prstGeom prst="rect">
            <a:avLst/>
          </a:prstGeom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u="sng" kern="0" dirty="0" err="1">
                <a:solidFill>
                  <a:srgbClr val="FF0000"/>
                </a:solidFill>
                <a:latin typeface="+mj-lt"/>
                <a:cs typeface="+mj-cs"/>
              </a:rPr>
              <a:t>Hypocalcemia</a:t>
            </a:r>
            <a:r>
              <a:rPr lang="en-US" sz="3200" u="sng" kern="0" dirty="0">
                <a:solidFill>
                  <a:srgbClr val="FF0000"/>
                </a:solidFill>
                <a:latin typeface="+mj-lt"/>
                <a:cs typeface="+mj-cs"/>
              </a:rPr>
              <a:t>:</a:t>
            </a:r>
          </a:p>
          <a:p>
            <a:pPr marL="342900" indent="-342900" algn="l" rtl="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en-US" sz="24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j-cs"/>
              </a:rPr>
              <a:t>  </a:t>
            </a:r>
            <a:r>
              <a:rPr lang="en-US" sz="2400" i="1" kern="0" dirty="0" smtClean="0">
                <a:latin typeface="+mn-lt"/>
                <a:cs typeface="+mj-cs"/>
              </a:rPr>
              <a:t>A level &lt;7 Mg/dl is a panic level</a:t>
            </a:r>
            <a:endParaRPr lang="en-US" sz="2400" i="1" kern="0" dirty="0">
              <a:latin typeface="+mn-lt"/>
              <a:cs typeface="+mj-cs"/>
            </a:endParaRPr>
          </a:p>
          <a:p>
            <a:r>
              <a:rPr lang="en-US" sz="2400" i="1" kern="0" dirty="0">
                <a:latin typeface="+mn-lt"/>
                <a:cs typeface="+mj-cs"/>
              </a:rPr>
              <a:t>   &lt; 7.5 mg/dl→ </a:t>
            </a:r>
            <a:r>
              <a:rPr lang="en-US" sz="2400" i="1" kern="0" dirty="0" smtClean="0">
                <a:latin typeface="+mn-lt"/>
                <a:cs typeface="+mj-cs"/>
              </a:rPr>
              <a:t>[</a:t>
            </a:r>
            <a:r>
              <a:rPr lang="en-US" sz="2400" i="1" kern="0" dirty="0">
                <a:solidFill>
                  <a:schemeClr val="folHlink"/>
                </a:solidFill>
                <a:latin typeface="+mn-lt"/>
                <a:cs typeface="+mj-cs"/>
                <a:sym typeface="Symbol" pitchFamily="18" charset="2"/>
              </a:rPr>
              <a:t></a:t>
            </a:r>
            <a:r>
              <a:rPr lang="en-US" sz="2400" i="1" kern="0" dirty="0">
                <a:latin typeface="+mn-lt"/>
                <a:cs typeface="+mj-cs"/>
                <a:sym typeface="Symbol" pitchFamily="18" charset="2"/>
              </a:rPr>
              <a:t> </a:t>
            </a:r>
            <a:r>
              <a:rPr lang="en-US" sz="2400" i="1" kern="0" dirty="0" smtClean="0">
                <a:latin typeface="+mn-lt"/>
                <a:cs typeface="+mj-cs"/>
              </a:rPr>
              <a:t>neuromuscular </a:t>
            </a:r>
            <a:r>
              <a:rPr lang="en-US" sz="2400" i="1" kern="0" dirty="0">
                <a:latin typeface="+mn-lt"/>
                <a:cs typeface="+mj-cs"/>
              </a:rPr>
              <a:t>irritability</a:t>
            </a:r>
            <a:r>
              <a:rPr lang="en-US" sz="2400" i="1" kern="0" dirty="0" smtClean="0">
                <a:latin typeface="+mn-lt"/>
                <a:cs typeface="+mj-cs"/>
              </a:rPr>
              <a:t>]</a:t>
            </a:r>
            <a:r>
              <a:rPr lang="en-US" sz="2400" dirty="0" smtClean="0"/>
              <a:t> </a:t>
            </a:r>
            <a:r>
              <a:rPr lang="en-US" sz="2400" dirty="0" err="1" smtClean="0"/>
              <a:t>parasethesia</a:t>
            </a:r>
            <a:r>
              <a:rPr lang="en-US" sz="2400" dirty="0" smtClean="0"/>
              <a:t>, muscle cramps &amp;</a:t>
            </a:r>
            <a:r>
              <a:rPr lang="en-US" sz="2400" i="1" kern="0" dirty="0" smtClean="0"/>
              <a:t> </a:t>
            </a:r>
            <a:r>
              <a:rPr lang="en-US" sz="2400" i="1" kern="0" dirty="0" err="1" smtClean="0"/>
              <a:t>tetany</a:t>
            </a:r>
            <a:r>
              <a:rPr lang="en-US" sz="2400" i="1" kern="0" dirty="0" smtClean="0">
                <a:latin typeface="+mn-lt"/>
                <a:cs typeface="+mj-cs"/>
              </a:rPr>
              <a:t> </a:t>
            </a:r>
            <a:r>
              <a:rPr lang="en-US" sz="2400" i="1" kern="0" dirty="0">
                <a:latin typeface="+mn-lt"/>
                <a:cs typeface="+mj-cs"/>
              </a:rPr>
              <a:t>→ </a:t>
            </a:r>
            <a:r>
              <a:rPr lang="en-US" sz="2400" i="1" kern="0" dirty="0">
                <a:latin typeface="+mn-lt"/>
                <a:cs typeface="+mj-cs"/>
                <a:sym typeface="Symbol" pitchFamily="18" charset="2"/>
              </a:rPr>
              <a:t>Laryngeal spasm</a:t>
            </a:r>
            <a:r>
              <a:rPr lang="en-US" sz="2400" i="1" kern="0" dirty="0" smtClean="0">
                <a:latin typeface="+mn-lt"/>
                <a:cs typeface="+mj-cs"/>
                <a:sym typeface="Symbol" pitchFamily="18" charset="2"/>
              </a:rPr>
              <a:t>.</a:t>
            </a:r>
          </a:p>
          <a:p>
            <a:endParaRPr lang="en-US" sz="2400" i="1" kern="0" dirty="0" smtClean="0">
              <a:latin typeface="+mn-lt"/>
              <a:cs typeface="+mj-cs"/>
              <a:sym typeface="Symbol" pitchFamily="18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i="1" kern="0" dirty="0" smtClean="0">
                <a:latin typeface="+mn-lt"/>
                <a:cs typeface="+mj-cs"/>
                <a:sym typeface="Symbol" pitchFamily="18" charset="2"/>
              </a:rPr>
              <a:t> </a:t>
            </a:r>
            <a:r>
              <a:rPr lang="en-US" sz="2400" dirty="0" smtClean="0"/>
              <a:t>Cardiac symptoms may include arrhythmia or heart block.</a:t>
            </a:r>
          </a:p>
          <a:p>
            <a:pPr>
              <a:buFont typeface="Arial" pitchFamily="34" charset="0"/>
              <a:buChar char="•"/>
            </a:pPr>
            <a:endParaRPr lang="en-US" sz="2400" i="1" kern="0" dirty="0" smtClean="0">
              <a:cs typeface="+mj-cs"/>
              <a:sym typeface="Symbol" pitchFamily="18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i="1" kern="0" dirty="0" smtClean="0">
                <a:latin typeface="+mn-lt"/>
                <a:cs typeface="+mj-cs"/>
              </a:rPr>
              <a:t>Chronic </a:t>
            </a:r>
            <a:r>
              <a:rPr lang="en-US" sz="2400" i="1" kern="0" dirty="0">
                <a:latin typeface="+mn-lt"/>
                <a:cs typeface="+mj-cs"/>
              </a:rPr>
              <a:t>↓→ bone deformity especially in weight bearing bone (Rickets and </a:t>
            </a:r>
            <a:r>
              <a:rPr lang="en-US" sz="2400" i="1" kern="0" dirty="0" err="1">
                <a:latin typeface="+mn-lt"/>
                <a:cs typeface="+mj-cs"/>
              </a:rPr>
              <a:t>osteomalacia</a:t>
            </a:r>
            <a:r>
              <a:rPr lang="en-US" sz="2400" i="1" kern="0" dirty="0">
                <a:latin typeface="+mn-lt"/>
                <a:cs typeface="+mj-cs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0"/>
            <a:ext cx="9001125" cy="6858000"/>
          </a:xfrm>
        </p:spPr>
        <p:txBody>
          <a:bodyPr rtlCol="1"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>
                <a:solidFill>
                  <a:srgbClr val="002060"/>
                </a:solidFill>
              </a:rPr>
              <a:t>Reference Ranges</a:t>
            </a:r>
            <a:endParaRPr lang="en-US" b="1" u="sng" dirty="0" smtClean="0">
              <a:solidFill>
                <a:srgbClr val="002060"/>
              </a:solidFill>
            </a:endParaRP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Reference ranges for calcium</a:t>
            </a:r>
            <a:endParaRPr lang="en-US" u="sng" dirty="0" smtClean="0">
              <a:solidFill>
                <a:srgbClr val="FF0000"/>
              </a:solidFill>
            </a:endParaRP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Total calcium (serum, plasma)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Child                  2.20-2.70 </a:t>
            </a:r>
            <a:r>
              <a:rPr lang="en-US" dirty="0" err="1" smtClean="0"/>
              <a:t>mmol</a:t>
            </a:r>
            <a:r>
              <a:rPr lang="en-US" dirty="0" smtClean="0"/>
              <a:t>/L (8.8-1 0.8 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Adult                  2.15-2.50 </a:t>
            </a:r>
            <a:r>
              <a:rPr lang="en-US" dirty="0" err="1" smtClean="0"/>
              <a:t>mmol</a:t>
            </a:r>
            <a:r>
              <a:rPr lang="en-US" dirty="0" smtClean="0"/>
              <a:t>/L (8.6-1 0.2 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Ionized calcium (serum)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Neonate               1.20-1.48 </a:t>
            </a:r>
            <a:r>
              <a:rPr lang="en-US" dirty="0" err="1" smtClean="0"/>
              <a:t>mmol</a:t>
            </a:r>
            <a:r>
              <a:rPr lang="en-US" dirty="0" smtClean="0"/>
              <a:t>/L (4.8-5.9 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Child                     1.20-1.38 </a:t>
            </a:r>
            <a:r>
              <a:rPr lang="en-US" dirty="0" err="1" smtClean="0"/>
              <a:t>mmol</a:t>
            </a:r>
            <a:r>
              <a:rPr lang="en-US" dirty="0" smtClean="0"/>
              <a:t>/L (4.8-5.5 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Adult                     1.15-1.30 </a:t>
            </a:r>
            <a:r>
              <a:rPr lang="en-US" dirty="0" err="1" smtClean="0"/>
              <a:t>mmol</a:t>
            </a:r>
            <a:r>
              <a:rPr lang="en-US" dirty="0" smtClean="0"/>
              <a:t>/L (4.6-5.3 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Urine (24-hour)     2.50-7.50 </a:t>
            </a:r>
            <a:r>
              <a:rPr lang="en-US" dirty="0" err="1" smtClean="0"/>
              <a:t>mmol</a:t>
            </a:r>
            <a:r>
              <a:rPr lang="en-US" dirty="0" smtClean="0"/>
              <a:t>/day (100-300 mg/day), varies with diet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Determination of Calcium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Specimen</a:t>
            </a:r>
          </a:p>
          <a:p>
            <a:r>
              <a:rPr lang="en-US" dirty="0" smtClean="0"/>
              <a:t>The preferred specimen for total Ca determinations is either serum or lithium heparin.  Anticoagulants such as EDTA or oxalate bind Ca tightly and interfere with measurement,</a:t>
            </a:r>
          </a:p>
          <a:p>
            <a:r>
              <a:rPr lang="en-US" dirty="0" smtClean="0"/>
              <a:t>For analysis of Ca in urine, an accurately timed urine collection is preferred. The urine should be acidified with 6 mol/L </a:t>
            </a:r>
            <a:r>
              <a:rPr lang="en-US" dirty="0" err="1" smtClean="0"/>
              <a:t>HCl</a:t>
            </a:r>
            <a:r>
              <a:rPr lang="en-US" dirty="0" smtClean="0"/>
              <a:t>, with approximately 1 </a:t>
            </a:r>
            <a:r>
              <a:rPr lang="en-US" dirty="0" err="1" smtClean="0"/>
              <a:t>mL</a:t>
            </a:r>
            <a:r>
              <a:rPr lang="en-US" dirty="0" smtClean="0"/>
              <a:t> of the acid added for each 100 </a:t>
            </a:r>
            <a:r>
              <a:rPr lang="en-US" dirty="0" err="1" smtClean="0"/>
              <a:t>mL</a:t>
            </a:r>
            <a:r>
              <a:rPr lang="en-US" dirty="0" smtClean="0"/>
              <a:t> of urine.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Methods:</a:t>
            </a:r>
          </a:p>
          <a:p>
            <a:pPr>
              <a:buNone/>
            </a:pPr>
            <a:r>
              <a:rPr lang="en-US" dirty="0" smtClean="0"/>
              <a:t>The two commonly used methods for total Ca analysis</a:t>
            </a:r>
          </a:p>
          <a:p>
            <a:pPr>
              <a:buNone/>
            </a:pPr>
            <a:r>
              <a:rPr lang="en-US" dirty="0" smtClean="0"/>
              <a:t>- Photometric Methods either </a:t>
            </a:r>
            <a:r>
              <a:rPr lang="en-US" dirty="0" err="1" smtClean="0"/>
              <a:t>cresolphthalein</a:t>
            </a:r>
            <a:r>
              <a:rPr lang="en-US" dirty="0" smtClean="0"/>
              <a:t> </a:t>
            </a:r>
            <a:r>
              <a:rPr lang="en-US" dirty="0" err="1" smtClean="0"/>
              <a:t>complexone</a:t>
            </a:r>
            <a:r>
              <a:rPr lang="en-US" dirty="0" smtClean="0"/>
              <a:t> (CPC) or </a:t>
            </a:r>
            <a:r>
              <a:rPr lang="en-US" dirty="0" err="1" smtClean="0"/>
              <a:t>arsenzo</a:t>
            </a:r>
            <a:r>
              <a:rPr lang="en-US" dirty="0" smtClean="0"/>
              <a:t> III dye to form Ca dye complex.</a:t>
            </a:r>
          </a:p>
          <a:p>
            <a:pPr>
              <a:buNone/>
            </a:pPr>
            <a:r>
              <a:rPr lang="en-US" dirty="0" smtClean="0"/>
              <a:t> - Atomic Absorption </a:t>
            </a:r>
            <a:r>
              <a:rPr lang="en-US" dirty="0" err="1" smtClean="0"/>
              <a:t>spectrophotometric</a:t>
            </a:r>
            <a:r>
              <a:rPr lang="en-US" dirty="0" smtClean="0"/>
              <a:t> methods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Corrected [Ca] =</a:t>
            </a:r>
          </a:p>
          <a:p>
            <a:pPr>
              <a:buNone/>
            </a:pPr>
            <a:r>
              <a:rPr lang="en-US" dirty="0" smtClean="0"/>
              <a:t> measured [Ca]  +  0.8x</a:t>
            </a:r>
            <a:r>
              <a:rPr lang="en-US" sz="3600" dirty="0" smtClean="0"/>
              <a:t>(</a:t>
            </a:r>
            <a:r>
              <a:rPr lang="en-US" dirty="0" smtClean="0"/>
              <a:t> 4 – [albumin] </a:t>
            </a:r>
            <a:r>
              <a:rPr lang="en-US" sz="3600" dirty="0" smtClean="0"/>
              <a:t>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For Free Ca:</a:t>
            </a:r>
          </a:p>
          <a:p>
            <a:pPr>
              <a:buNone/>
            </a:pPr>
            <a:r>
              <a:rPr lang="en-US" dirty="0" smtClean="0"/>
              <a:t>   Calcium ion-selective electrodes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hangingPunct="1"/>
            <a:r>
              <a:rPr lang="en-US" u="sng" dirty="0" smtClean="0">
                <a:solidFill>
                  <a:srgbClr val="002060"/>
                </a:solidFill>
                <a:cs typeface="Times New Roman" pitchFamily="18" charset="0"/>
              </a:rPr>
              <a:t>Calcium</a:t>
            </a:r>
            <a:br>
              <a:rPr lang="en-US" u="sng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en-US" u="sng" dirty="0" smtClean="0">
                <a:solidFill>
                  <a:srgbClr val="002060"/>
                </a:solidFill>
                <a:cs typeface="Times New Roman" pitchFamily="18" charset="0"/>
              </a:rPr>
              <a:t>Distribution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76400"/>
            <a:ext cx="8424862" cy="470535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99%</a:t>
            </a:r>
            <a:r>
              <a:rPr lang="en-US" dirty="0" smtClean="0">
                <a:cs typeface="Arial" charset="0"/>
              </a:rPr>
              <a:t> in skeleton (bone)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1%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/>
              <a:t> is mostly in the blood and other ECF. About 50% circulates as free Ca </a:t>
            </a:r>
            <a:r>
              <a:rPr lang="en-US" baseline="30000" dirty="0" smtClean="0"/>
              <a:t>2+</a:t>
            </a:r>
            <a:r>
              <a:rPr lang="en-US" dirty="0" smtClean="0"/>
              <a:t> ions (referred to as ionized Ca), 40% is bound to protein, mostly albumin, and 10% is </a:t>
            </a:r>
            <a:r>
              <a:rPr lang="en-US" dirty="0" err="1" smtClean="0"/>
              <a:t>complexed</a:t>
            </a:r>
            <a:r>
              <a:rPr lang="en-US" dirty="0" smtClean="0"/>
              <a:t> to anions, such as HCO3, citrate,PO4, and lactate.</a:t>
            </a:r>
            <a:r>
              <a:rPr lang="en-US" dirty="0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31888"/>
          </a:xfrm>
        </p:spPr>
        <p:txBody>
          <a:bodyPr/>
          <a:lstStyle/>
          <a:p>
            <a:pPr rtl="0" eaLnBrk="1" hangingPunct="1"/>
            <a:r>
              <a:rPr lang="en-US" u="sng" smtClean="0">
                <a:solidFill>
                  <a:srgbClr val="002060"/>
                </a:solidFill>
                <a:cs typeface="Times New Roman" pitchFamily="18" charset="0"/>
              </a:rPr>
              <a:t>Ca</a:t>
            </a:r>
            <a:r>
              <a:rPr lang="en-US" u="sng" baseline="30000" smtClean="0">
                <a:solidFill>
                  <a:srgbClr val="002060"/>
                </a:solidFill>
                <a:cs typeface="Times New Roman" pitchFamily="18" charset="0"/>
              </a:rPr>
              <a:t>2+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n-US" u="sng" smtClean="0">
                <a:solidFill>
                  <a:srgbClr val="FF0000"/>
                </a:solidFill>
                <a:cs typeface="Times New Roman" pitchFamily="18" charset="0"/>
              </a:rPr>
              <a:t>Function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buFont typeface="Arial" pitchFamily="34" charset="0"/>
              <a:buNone/>
              <a:defRPr/>
            </a:pPr>
            <a:endParaRPr lang="en-AU" sz="2800" dirty="0" smtClean="0">
              <a:solidFill>
                <a:srgbClr val="002060"/>
              </a:solidFill>
            </a:endParaRPr>
          </a:p>
          <a:p>
            <a:pPr algn="l" rtl="0" eaLnBrk="1" hangingPunct="1">
              <a:buFont typeface="Arial" pitchFamily="34" charset="0"/>
              <a:buChar char="•"/>
              <a:defRPr/>
            </a:pPr>
            <a:r>
              <a:rPr lang="en-AU" sz="2800" dirty="0" smtClean="0">
                <a:solidFill>
                  <a:srgbClr val="002060"/>
                </a:solidFill>
              </a:rPr>
              <a:t>Bone mineralization: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Ca is an essential element in bone and teeth.  </a:t>
            </a:r>
            <a:endParaRPr lang="en-AU" sz="2800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AU" sz="2800" dirty="0" smtClean="0">
                <a:solidFill>
                  <a:srgbClr val="002060"/>
                </a:solidFill>
              </a:rPr>
              <a:t> Ionized Ca: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AU" sz="2800" dirty="0" smtClean="0"/>
              <a:t>Blood coagulation</a:t>
            </a:r>
            <a:r>
              <a:rPr lang="en-US" sz="2400" dirty="0" smtClean="0"/>
              <a:t> </a:t>
            </a:r>
            <a:r>
              <a:rPr lang="en-US" sz="2800" dirty="0" smtClean="0"/>
              <a:t>and milk clotting</a:t>
            </a:r>
            <a:r>
              <a:rPr lang="en-AU" sz="2800" dirty="0" smtClean="0"/>
              <a:t>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AU" sz="2800" dirty="0" smtClean="0"/>
              <a:t>Membrane permeability.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 startAt="4"/>
              <a:defRPr/>
            </a:pPr>
            <a:r>
              <a:rPr lang="en-AU" sz="2800" dirty="0" smtClean="0"/>
              <a:t>Muscle and Nerve excitability: 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 startAt="4"/>
              <a:defRPr/>
            </a:pPr>
            <a:r>
              <a:rPr lang="en-AU" sz="2800" dirty="0" smtClean="0"/>
              <a:t>Second messenger of many hormones</a:t>
            </a:r>
            <a:endParaRPr lang="en-US" sz="2800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800" dirty="0" smtClean="0"/>
              <a:t>6.    For activity of  lipase, </a:t>
            </a:r>
            <a:r>
              <a:rPr lang="en-US" sz="2800" dirty="0" err="1" smtClean="0"/>
              <a:t>phosphorylase</a:t>
            </a:r>
            <a:r>
              <a:rPr lang="en-US" sz="2800" dirty="0" smtClean="0"/>
              <a:t> and  </a:t>
            </a:r>
            <a:r>
              <a:rPr lang="en-US" sz="2800" dirty="0" smtClean="0">
                <a:sym typeface="Symbol" pitchFamily="18" charset="2"/>
              </a:rPr>
              <a:t></a:t>
            </a:r>
            <a:r>
              <a:rPr lang="en-US" sz="2800" dirty="0" smtClean="0"/>
              <a:t>- amylase enzyme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endParaRPr lang="en-AU" sz="2800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AU" sz="2800" dirty="0" smtClean="0"/>
              <a:t>   </a:t>
            </a:r>
            <a:endParaRPr lang="en-AU" sz="2800" dirty="0" smtClean="0">
              <a:solidFill>
                <a:schemeClr val="folHlink"/>
              </a:solidFill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AU" sz="2800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424862" cy="1195388"/>
          </a:xfrm>
        </p:spPr>
        <p:txBody>
          <a:bodyPr/>
          <a:lstStyle/>
          <a:p>
            <a:pPr rtl="0" eaLnBrk="1" hangingPunct="1"/>
            <a:r>
              <a:rPr lang="en-US" sz="3600" u="sng" smtClean="0">
                <a:solidFill>
                  <a:srgbClr val="002060"/>
                </a:solidFill>
                <a:cs typeface="Tahoma" pitchFamily="34" charset="0"/>
              </a:rPr>
              <a:t>Control of blood calcium &amp; phosphorus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00188"/>
            <a:ext cx="8353425" cy="58070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The control is regulated by action of 3 hormones: </a:t>
            </a:r>
          </a:p>
          <a:p>
            <a:pPr algn="l" rtl="0" eaLnBrk="1" hangingPunct="1"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1- PTH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2- Vitamin D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3- </a:t>
            </a:r>
            <a:r>
              <a:rPr lang="en-US" sz="2800" dirty="0" err="1" smtClean="0">
                <a:solidFill>
                  <a:schemeClr val="folHlink"/>
                </a:solidFill>
                <a:cs typeface="Arial" charset="0"/>
              </a:rPr>
              <a:t>Calcitonin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endParaRPr lang="en-US" sz="2800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Through their actions on:</a:t>
            </a:r>
          </a:p>
          <a:p>
            <a:pPr algn="l" rtl="0" eaLnBrk="1" hangingPunct="1"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1- Intestine </a:t>
            </a:r>
          </a:p>
          <a:p>
            <a:pPr algn="l" rtl="0" eaLnBrk="1" hangingPunct="1"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2-kidney </a:t>
            </a:r>
          </a:p>
          <a:p>
            <a:pPr algn="l" rtl="0" eaLnBrk="1" hangingPunct="1">
              <a:lnSpc>
                <a:spcPct val="90000"/>
              </a:lnSpc>
              <a:buClr>
                <a:schemeClr val="bg1"/>
              </a:buClr>
              <a:buFontTx/>
              <a:buChar char="o"/>
            </a:pP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3-Bone.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 b="1" u="sng" dirty="0" smtClean="0">
              <a:solidFill>
                <a:srgbClr val="FF0000"/>
              </a:solidFill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 smtClean="0">
                <a:cs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14313"/>
            <a:ext cx="8572500" cy="611028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Clr>
                <a:schemeClr val="tx1"/>
              </a:buClr>
              <a:buNone/>
            </a:pPr>
            <a:endParaRPr lang="en-US" sz="3600" dirty="0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Parathyroid Hormone</a:t>
            </a:r>
            <a:r>
              <a:rPr lang="en-US" sz="3600" dirty="0" smtClean="0">
                <a:cs typeface="Arial" charset="0"/>
              </a:rPr>
              <a:t> </a:t>
            </a:r>
          </a:p>
          <a:p>
            <a:pPr algn="ctr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3600" dirty="0" smtClean="0">
                <a:cs typeface="Arial" charset="0"/>
              </a:rPr>
              <a:t>                                                                   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PTH is synthesized and secreted by the parathyroid gland which lie posterior to the thyroid glands.</a:t>
            </a:r>
          </a:p>
          <a:p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The Chief Cells in the parathyroid gland are the principal site of PTH synthesis. </a:t>
            </a:r>
          </a:p>
          <a:p>
            <a:r>
              <a:rPr lang="en-US" sz="2800" dirty="0" smtClean="0"/>
              <a:t>PTH secretion in blood is stimulated by a decrease in ionized </a:t>
            </a:r>
            <a:r>
              <a:rPr lang="en-US" sz="2800" dirty="0" smtClean="0">
                <a:cs typeface="Times New Roman" pitchFamily="18" charset="0"/>
              </a:rPr>
              <a:t>Ca</a:t>
            </a:r>
            <a:r>
              <a:rPr lang="en-US" sz="2800" baseline="30000" dirty="0" smtClean="0">
                <a:cs typeface="Times New Roman" pitchFamily="18" charset="0"/>
              </a:rPr>
              <a:t>++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/>
              <a:t>and, conversely, PTH secretion is stopped by an increase in ionized </a:t>
            </a:r>
            <a:r>
              <a:rPr lang="en-US" sz="2800" dirty="0" smtClean="0">
                <a:cs typeface="Times New Roman" pitchFamily="18" charset="0"/>
              </a:rPr>
              <a:t>Ca</a:t>
            </a:r>
            <a:r>
              <a:rPr lang="en-US" sz="2800" baseline="30000" dirty="0" smtClean="0">
                <a:cs typeface="Times New Roman" pitchFamily="18" charset="0"/>
              </a:rPr>
              <a:t>++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/>
              <a:t>.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800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sz="2800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2800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Parathyroid Hormone 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>
                <a:cs typeface="Times New Roman" pitchFamily="18" charset="0"/>
              </a:rPr>
              <a:t>The overall action of PTH is to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increase plasma Ca</a:t>
            </a:r>
            <a:r>
              <a:rPr lang="en-US" baseline="30000" dirty="0" smtClean="0">
                <a:solidFill>
                  <a:srgbClr val="FF0000"/>
                </a:solidFill>
                <a:cs typeface="Times New Roman" pitchFamily="18" charset="0"/>
              </a:rPr>
              <a:t>++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levels and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decrease plasma phosphate levels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through: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1-kidney: 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>
                <a:cs typeface="Arial" charset="0"/>
              </a:rPr>
              <a:t>a-Activates renal 1</a:t>
            </a:r>
            <a:r>
              <a:rPr lang="en-US" dirty="0" smtClean="0">
                <a:cs typeface="Arial" charset="0"/>
                <a:sym typeface="Symbol" pitchFamily="18" charset="2"/>
              </a:rPr>
              <a:t>-</a:t>
            </a:r>
            <a:r>
              <a:rPr lang="en-US" dirty="0" err="1" smtClean="0">
                <a:cs typeface="Arial" charset="0"/>
                <a:sym typeface="Symbol" pitchFamily="18" charset="2"/>
              </a:rPr>
              <a:t>hydroxylase</a:t>
            </a:r>
            <a:r>
              <a:rPr lang="en-US" dirty="0" smtClean="0">
                <a:cs typeface="Arial" charset="0"/>
                <a:sym typeface="Symbol" pitchFamily="18" charset="2"/>
              </a:rPr>
              <a:t> (</a:t>
            </a:r>
            <a:r>
              <a:rPr lang="en-US" dirty="0" smtClean="0">
                <a:cs typeface="Times New Roman" pitchFamily="18" charset="0"/>
              </a:rPr>
              <a:t>stimulate  1,25-(OH)</a:t>
            </a:r>
            <a:r>
              <a:rPr lang="en-US" baseline="-30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-D synthesis)</a:t>
            </a:r>
            <a:r>
              <a:rPr lang="en-US" dirty="0" smtClean="0">
                <a:cs typeface="Arial" charset="0"/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>
                <a:cs typeface="Arial" charset="0"/>
              </a:rPr>
              <a:t>B-Increases renal tubular </a:t>
            </a:r>
            <a:r>
              <a:rPr lang="en-US" dirty="0" err="1" smtClean="0">
                <a:cs typeface="Arial" charset="0"/>
              </a:rPr>
              <a:t>reabsorption</a:t>
            </a:r>
            <a:r>
              <a:rPr lang="en-US" dirty="0" smtClean="0">
                <a:cs typeface="Arial" charset="0"/>
              </a:rPr>
              <a:t> of Ca</a:t>
            </a:r>
            <a:r>
              <a:rPr lang="en-US" baseline="30000" dirty="0" smtClean="0">
                <a:cs typeface="Arial" charset="0"/>
              </a:rPr>
              <a:t>++</a:t>
            </a:r>
            <a:r>
              <a:rPr lang="en-US" dirty="0" smtClean="0">
                <a:cs typeface="Arial" charset="0"/>
              </a:rPr>
              <a:t> and decrease renal tubular </a:t>
            </a:r>
            <a:r>
              <a:rPr lang="en-US" dirty="0" err="1" smtClean="0">
                <a:cs typeface="Arial" charset="0"/>
              </a:rPr>
              <a:t>reabsorption</a:t>
            </a:r>
            <a:r>
              <a:rPr lang="en-US" dirty="0" smtClean="0">
                <a:cs typeface="Arial" charset="0"/>
              </a:rPr>
              <a:t> of phosphate </a:t>
            </a:r>
            <a:r>
              <a:rPr lang="en-US" dirty="0" smtClean="0">
                <a:cs typeface="Times New Roman" pitchFamily="18" charset="0"/>
              </a:rPr>
              <a:t>thereby</a:t>
            </a:r>
            <a:r>
              <a:rPr lang="en-US" dirty="0" smtClean="0">
                <a:cs typeface="Arial" charset="0"/>
              </a:rPr>
              <a:t> increases phosphate excretion</a:t>
            </a:r>
            <a:endParaRPr lang="en-US" dirty="0" smtClean="0">
              <a:cs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2-Small intestine: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>
                <a:cs typeface="Times New Roman" pitchFamily="18" charset="0"/>
              </a:rPr>
              <a:t> PTH also acts indirectly on intestine by stimulating 1,25-(OH)</a:t>
            </a:r>
            <a:r>
              <a:rPr lang="en-US" baseline="-30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-D synthesis,</a:t>
            </a:r>
            <a:r>
              <a:rPr lang="en-US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which increase intestinal absorption of both.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3- Bone: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PTH activates a process known as bone </a:t>
            </a:r>
            <a:r>
              <a:rPr lang="en-US" dirty="0" err="1" smtClean="0">
                <a:cs typeface="Arial" charset="0"/>
              </a:rPr>
              <a:t>resorption</a:t>
            </a:r>
            <a:r>
              <a:rPr lang="en-US" dirty="0" smtClean="0">
                <a:cs typeface="Arial" charset="0"/>
              </a:rPr>
              <a:t>, in which activated </a:t>
            </a:r>
            <a:r>
              <a:rPr lang="en-US" dirty="0" err="1" smtClean="0">
                <a:cs typeface="Arial" charset="0"/>
              </a:rPr>
              <a:t>osteoclasts</a:t>
            </a:r>
            <a:r>
              <a:rPr lang="en-US" dirty="0" smtClean="0">
                <a:cs typeface="Arial" charset="0"/>
              </a:rPr>
              <a:t> break down bone and subsequently release Ca</a:t>
            </a:r>
            <a:r>
              <a:rPr lang="en-US" baseline="30000" dirty="0" smtClean="0">
                <a:cs typeface="Arial" charset="0"/>
              </a:rPr>
              <a:t>++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fom</a:t>
            </a:r>
            <a:r>
              <a:rPr lang="en-US" dirty="0" smtClean="0">
                <a:cs typeface="Arial" charset="0"/>
              </a:rPr>
              <a:t> bone into the ECF. </a:t>
            </a:r>
            <a:endParaRPr lang="en-US" dirty="0" smtClean="0">
              <a:cs typeface="Arial" charset="0"/>
              <a:sym typeface="Symbol" pitchFamily="18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Synthesis of Vitamin 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Humans acquire vitamin D from two sources.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Vitamin D is produced in the skin by ultraviolet radiation and ingested in the diet.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Vitamin D is not a classic hormone because it is not produce and secreted by an endocrine “gland.”  Nor is it a true “vitamin” since it can be synthesized </a:t>
            </a:r>
            <a:r>
              <a:rPr lang="en-US" sz="2800" i="1" dirty="0">
                <a:cs typeface="Times New Roman" pitchFamily="18" charset="0"/>
              </a:rPr>
              <a:t>de novo</a:t>
            </a:r>
            <a:r>
              <a:rPr lang="en-US" sz="2800" dirty="0">
                <a:cs typeface="Times New Roman" pitchFamily="18" charset="0"/>
              </a:rPr>
              <a:t>.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Vitamin D is a true hormone that acts on distant target cells to evoke responses after binding to high affinity receptors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Vitamin D3 synthesis occurs in </a:t>
            </a:r>
            <a:r>
              <a:rPr lang="en-US" sz="2800" dirty="0" err="1">
                <a:cs typeface="Times New Roman" pitchFamily="18" charset="0"/>
              </a:rPr>
              <a:t>keratinocytes</a:t>
            </a:r>
            <a:r>
              <a:rPr lang="en-US" sz="2800" dirty="0">
                <a:cs typeface="Times New Roman" pitchFamily="18" charset="0"/>
              </a:rPr>
              <a:t> in the skin.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7-dehydrocholesterol is </a:t>
            </a:r>
            <a:r>
              <a:rPr lang="en-US" sz="2800" dirty="0" err="1">
                <a:cs typeface="Times New Roman" pitchFamily="18" charset="0"/>
              </a:rPr>
              <a:t>photoconverted</a:t>
            </a:r>
            <a:r>
              <a:rPr lang="en-US" sz="2800" dirty="0">
                <a:cs typeface="Times New Roman" pitchFamily="18" charset="0"/>
              </a:rPr>
              <a:t> to </a:t>
            </a:r>
            <a:r>
              <a:rPr lang="en-US" sz="2800" dirty="0" err="1">
                <a:cs typeface="Times New Roman" pitchFamily="18" charset="0"/>
              </a:rPr>
              <a:t>previtamin</a:t>
            </a:r>
            <a:r>
              <a:rPr lang="en-US" sz="2800" dirty="0">
                <a:cs typeface="Times New Roman" pitchFamily="18" charset="0"/>
              </a:rPr>
              <a:t> D3, then spontaneously converts to vitamin </a:t>
            </a:r>
            <a:r>
              <a:rPr lang="en-US" sz="2800" dirty="0" smtClean="0">
                <a:cs typeface="Times New Roman" pitchFamily="18" charset="0"/>
              </a:rPr>
              <a:t>D3( </a:t>
            </a:r>
            <a:r>
              <a:rPr lang="en-US" sz="2800" dirty="0" err="1" smtClean="0">
                <a:cs typeface="Times New Roman" pitchFamily="18" charset="0"/>
              </a:rPr>
              <a:t>cholecalciferol</a:t>
            </a:r>
            <a:r>
              <a:rPr lang="en-US" sz="2800" dirty="0" smtClean="0">
                <a:cs typeface="Times New Roman" pitchFamily="18" charset="0"/>
              </a:rPr>
              <a:t>). 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Vitamin D2 (</a:t>
            </a:r>
            <a:r>
              <a:rPr lang="en-US" sz="2800" dirty="0" err="1" smtClean="0">
                <a:cs typeface="Times New Roman" pitchFamily="18" charset="0"/>
              </a:rPr>
              <a:t>ergocalciferol</a:t>
            </a:r>
            <a:r>
              <a:rPr lang="en-US" sz="2800" dirty="0" smtClean="0">
                <a:cs typeface="Times New Roman" pitchFamily="18" charset="0"/>
              </a:rPr>
              <a:t>) produced from </a:t>
            </a:r>
            <a:r>
              <a:rPr lang="en-US" sz="2800" dirty="0" err="1" smtClean="0">
                <a:cs typeface="Times New Roman" pitchFamily="18" charset="0"/>
              </a:rPr>
              <a:t>ergosterol</a:t>
            </a:r>
            <a:r>
              <a:rPr lang="en-US" sz="2800" dirty="0" smtClean="0">
                <a:cs typeface="Times New Roman" pitchFamily="18" charset="0"/>
              </a:rPr>
              <a:t> from the diet.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Synthesis of Vitamin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1435</Words>
  <Application>Microsoft Office PowerPoint</Application>
  <PresentationFormat>On-screen Show (4:3)</PresentationFormat>
  <Paragraphs>177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Electrolyte -I</vt:lpstr>
      <vt:lpstr>Slide 2</vt:lpstr>
      <vt:lpstr>Calcium Distribution</vt:lpstr>
      <vt:lpstr>Ca2+ Function</vt:lpstr>
      <vt:lpstr>Control of blood calcium &amp; phosphorus</vt:lpstr>
      <vt:lpstr>Slide 6</vt:lpstr>
      <vt:lpstr>Parathyroid Hormone Action</vt:lpstr>
      <vt:lpstr>Synthesis of Vitamin D</vt:lpstr>
      <vt:lpstr>Synthesis of Vitamin D</vt:lpstr>
      <vt:lpstr>Vitamin D transport</vt:lpstr>
      <vt:lpstr>Synthesis of Vitamin D</vt:lpstr>
      <vt:lpstr>Slide 12</vt:lpstr>
      <vt:lpstr>Vitamin D Action</vt:lpstr>
      <vt:lpstr>Regulation of  Ca  metabolism </vt:lpstr>
      <vt:lpstr>Slide 15</vt:lpstr>
      <vt:lpstr>Calcitonin  Action </vt:lpstr>
      <vt:lpstr>Disorders of blood calcium level</vt:lpstr>
      <vt:lpstr>Hypercalcemia of Malignancy</vt:lpstr>
      <vt:lpstr>PTHrP</vt:lpstr>
      <vt:lpstr>Slide 20</vt:lpstr>
      <vt:lpstr>Slide 21</vt:lpstr>
      <vt:lpstr>Slide 22</vt:lpstr>
      <vt:lpstr>Slide 23</vt:lpstr>
      <vt:lpstr>Determination of Calcium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Elham Omar</dc:creator>
  <cp:lastModifiedBy>Cln</cp:lastModifiedBy>
  <cp:revision>120</cp:revision>
  <dcterms:created xsi:type="dcterms:W3CDTF">2006-08-16T00:00:00Z</dcterms:created>
  <dcterms:modified xsi:type="dcterms:W3CDTF">2018-10-10T15:01:30Z</dcterms:modified>
</cp:coreProperties>
</file>